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8" r:id="rId2"/>
    <p:sldId id="335" r:id="rId3"/>
    <p:sldId id="375" r:id="rId4"/>
    <p:sldId id="412" r:id="rId5"/>
    <p:sldId id="428" r:id="rId6"/>
    <p:sldId id="415" r:id="rId7"/>
    <p:sldId id="424" r:id="rId8"/>
    <p:sldId id="425" r:id="rId9"/>
    <p:sldId id="408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7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4000" y="97237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9198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CL-MoE: Enhancing Multimodal Large Language Model with Dual Momentum Mixture-of-Experts for Continual Visual Question Answering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2025.4.10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9114892" y="5574105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 CVPR </a:t>
            </a:r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2025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23535" y="4924073"/>
            <a:ext cx="534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None</a:t>
            </a:r>
            <a:endParaRPr lang="en-US" altLang="zh-CN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2517872-D58C-2BF7-29C8-EFC6A30387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519" y="2827654"/>
            <a:ext cx="10250695" cy="12300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3880" y="1997839"/>
            <a:ext cx="11064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(</a:t>
            </a:r>
            <a:r>
              <a:rPr lang="en-US" altLang="zh-CN" sz="2000"/>
              <a:t>1) Multimodal tasks require reasoning based on rich commonsense knowledge about the world.</a:t>
            </a:r>
            <a:endParaRPr lang="en-US" altLang="zh-CN" sz="2000" dirty="0"/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(2</a:t>
            </a:r>
            <a:r>
              <a:rPr lang="en-US" altLang="zh-CN" sz="2000"/>
              <a:t>) Most cases can be solved with several fixed experts, and example-specific fine-grained experts can also improve performance.</a:t>
            </a:r>
          </a:p>
          <a:p>
            <a:pPr algn="just"/>
            <a:endParaRPr lang="en-US" altLang="zh-CN" sz="2000"/>
          </a:p>
          <a:p>
            <a:pPr algn="just"/>
            <a:r>
              <a:rPr lang="en-US" altLang="zh-CN" sz="2000"/>
              <a:t>(3) We found that directly applying existing continual learning (CL) methods to MLLMs for visual-language tasks still have the problem of catastrophic forgetting.</a:t>
            </a:r>
            <a:endParaRPr lang="en-US" altLang="zh-CN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CD65BA-317B-0491-DDB7-541013BE1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535" y="1211056"/>
            <a:ext cx="7930930" cy="56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829B06-A358-D9DD-AE63-53D583EF9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980" y="1414982"/>
            <a:ext cx="3818332" cy="3351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7D0C596-B270-158B-2BE7-4EA1E7DF2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641" y="1751190"/>
            <a:ext cx="3722304" cy="7092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BDC424-4BB5-ED9C-A6F5-B8055B475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588" y="2597268"/>
            <a:ext cx="5268389" cy="9328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1338867-DD63-4E79-DDB9-158379BBE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416" y="3596856"/>
            <a:ext cx="3986754" cy="7464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3E9A92F-7E50-3783-5E7E-AF057818D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145" y="4413919"/>
            <a:ext cx="4066001" cy="3791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9BB4653-95B7-2DB4-2A17-5AD0FD4461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5759" y="4877693"/>
            <a:ext cx="3944082" cy="5977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BF50D62-3AF6-152B-2A65-CD681E1A60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575" y="5526165"/>
            <a:ext cx="3352770" cy="57555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40D473C-08B1-325C-7268-C82E3CBD3C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5759" y="6260682"/>
            <a:ext cx="4251625" cy="4568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416211-5FFF-DEDD-D594-A0C653C9DE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211" y="1871472"/>
            <a:ext cx="4657467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ADF3233-6101-F237-EAAF-ED868E2BC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20" y="1665419"/>
            <a:ext cx="4906912" cy="15795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25BEFC-F3BB-A33C-3A0A-72F7F79BC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62" y="3244922"/>
            <a:ext cx="4624534" cy="10263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E88525B-FA55-55BD-2470-3C5BC4C47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084" y="4562425"/>
            <a:ext cx="3535095" cy="38281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52F9B13-56D1-35D6-AC6F-7006CFB13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411" y="5126642"/>
            <a:ext cx="3886440" cy="44450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E2E8A40-C3DB-29B1-5944-B0317EC48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44" y="1578864"/>
            <a:ext cx="5793606" cy="4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CDC563-4CB2-3790-C1B1-7456DEFA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12" y="1394328"/>
            <a:ext cx="9105977" cy="53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D5DDCA-B753-F09F-35EE-DF93E4A70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" y="2343903"/>
            <a:ext cx="11131296" cy="23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23B9535-6AA6-9562-7A6F-8E04161C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4" y="1444654"/>
            <a:ext cx="9390888" cy="2806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5337E1-0AA9-B86C-0541-39B8FC8D4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50" y="4614672"/>
            <a:ext cx="4936462" cy="201168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B84427-249F-A54F-23BA-86B400879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980" y="4705135"/>
            <a:ext cx="4634484" cy="18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</Words>
  <Application>Microsoft Office PowerPoint</Application>
  <PresentationFormat>宽屏</PresentationFormat>
  <Paragraphs>32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1836</cp:revision>
  <dcterms:created xsi:type="dcterms:W3CDTF">2017-04-22T07:59:00Z</dcterms:created>
  <dcterms:modified xsi:type="dcterms:W3CDTF">2025-04-10T11:12:34Z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